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41"/>
  </p:notesMasterIdLst>
  <p:handoutMasterIdLst>
    <p:handoutMasterId r:id="rId142"/>
  </p:handoutMasterIdLst>
  <p:sldIdLst>
    <p:sldId id="318" r:id="rId5"/>
    <p:sldId id="377" r:id="rId6"/>
    <p:sldId id="362" r:id="rId7"/>
    <p:sldId id="354" r:id="rId8"/>
    <p:sldId id="356" r:id="rId9"/>
    <p:sldId id="363" r:id="rId10"/>
    <p:sldId id="386" r:id="rId11"/>
    <p:sldId id="407" r:id="rId12"/>
    <p:sldId id="385" r:id="rId13"/>
    <p:sldId id="395" r:id="rId14"/>
    <p:sldId id="393" r:id="rId15"/>
    <p:sldId id="396" r:id="rId16"/>
    <p:sldId id="402" r:id="rId17"/>
    <p:sldId id="403" r:id="rId18"/>
    <p:sldId id="405" r:id="rId19"/>
    <p:sldId id="404" r:id="rId20"/>
    <p:sldId id="364" r:id="rId21"/>
    <p:sldId id="389" r:id="rId22"/>
    <p:sldId id="390" r:id="rId23"/>
    <p:sldId id="397" r:id="rId24"/>
    <p:sldId id="401" r:id="rId25"/>
    <p:sldId id="398" r:id="rId26"/>
    <p:sldId id="399" r:id="rId27"/>
    <p:sldId id="406" r:id="rId28"/>
    <p:sldId id="394" r:id="rId29"/>
    <p:sldId id="367" r:id="rId30"/>
    <p:sldId id="365" r:id="rId31"/>
    <p:sldId id="409" r:id="rId32"/>
    <p:sldId id="408" r:id="rId33"/>
    <p:sldId id="410" r:id="rId34"/>
    <p:sldId id="411" r:id="rId35"/>
    <p:sldId id="412" r:id="rId36"/>
    <p:sldId id="413" r:id="rId37"/>
    <p:sldId id="416" r:id="rId38"/>
    <p:sldId id="376" r:id="rId39"/>
    <p:sldId id="373" r:id="rId40"/>
    <p:sldId id="374" r:id="rId41"/>
    <p:sldId id="372" r:id="rId42"/>
    <p:sldId id="414" r:id="rId43"/>
    <p:sldId id="375" r:id="rId44"/>
    <p:sldId id="415" r:id="rId45"/>
    <p:sldId id="366" r:id="rId46"/>
    <p:sldId id="324" r:id="rId47"/>
    <p:sldId id="325" r:id="rId48"/>
    <p:sldId id="326" r:id="rId49"/>
    <p:sldId id="327" r:id="rId50"/>
    <p:sldId id="257" r:id="rId51"/>
    <p:sldId id="258" r:id="rId52"/>
    <p:sldId id="260" r:id="rId53"/>
    <p:sldId id="259" r:id="rId54"/>
    <p:sldId id="261" r:id="rId55"/>
    <p:sldId id="263" r:id="rId56"/>
    <p:sldId id="264" r:id="rId57"/>
    <p:sldId id="265" r:id="rId58"/>
    <p:sldId id="266" r:id="rId59"/>
    <p:sldId id="267" r:id="rId60"/>
    <p:sldId id="268" r:id="rId61"/>
    <p:sldId id="269" r:id="rId62"/>
    <p:sldId id="270" r:id="rId63"/>
    <p:sldId id="271" r:id="rId64"/>
    <p:sldId id="272" r:id="rId65"/>
    <p:sldId id="273" r:id="rId66"/>
    <p:sldId id="274" r:id="rId67"/>
    <p:sldId id="300" r:id="rId68"/>
    <p:sldId id="275" r:id="rId69"/>
    <p:sldId id="276" r:id="rId70"/>
    <p:sldId id="349" r:id="rId71"/>
    <p:sldId id="277" r:id="rId72"/>
    <p:sldId id="278" r:id="rId73"/>
    <p:sldId id="279" r:id="rId74"/>
    <p:sldId id="280" r:id="rId75"/>
    <p:sldId id="281" r:id="rId76"/>
    <p:sldId id="282" r:id="rId77"/>
    <p:sldId id="342" r:id="rId78"/>
    <p:sldId id="283" r:id="rId79"/>
    <p:sldId id="284" r:id="rId80"/>
    <p:sldId id="285" r:id="rId81"/>
    <p:sldId id="286" r:id="rId82"/>
    <p:sldId id="346" r:id="rId83"/>
    <p:sldId id="350" r:id="rId84"/>
    <p:sldId id="338" r:id="rId85"/>
    <p:sldId id="370" r:id="rId86"/>
    <p:sldId id="347" r:id="rId87"/>
    <p:sldId id="287" r:id="rId88"/>
    <p:sldId id="288" r:id="rId89"/>
    <p:sldId id="289" r:id="rId90"/>
    <p:sldId id="291" r:id="rId91"/>
    <p:sldId id="292" r:id="rId92"/>
    <p:sldId id="294" r:id="rId93"/>
    <p:sldId id="341" r:id="rId94"/>
    <p:sldId id="295" r:id="rId95"/>
    <p:sldId id="296" r:id="rId96"/>
    <p:sldId id="333" r:id="rId97"/>
    <p:sldId id="297" r:id="rId98"/>
    <p:sldId id="298" r:id="rId99"/>
    <p:sldId id="351" r:id="rId100"/>
    <p:sldId id="299" r:id="rId101"/>
    <p:sldId id="301" r:id="rId102"/>
    <p:sldId id="302" r:id="rId103"/>
    <p:sldId id="303" r:id="rId104"/>
    <p:sldId id="343" r:id="rId105"/>
    <p:sldId id="304" r:id="rId106"/>
    <p:sldId id="305" r:id="rId107"/>
    <p:sldId id="335" r:id="rId108"/>
    <p:sldId id="306" r:id="rId109"/>
    <p:sldId id="345" r:id="rId110"/>
    <p:sldId id="339" r:id="rId111"/>
    <p:sldId id="307" r:id="rId112"/>
    <p:sldId id="352" r:id="rId113"/>
    <p:sldId id="336" r:id="rId114"/>
    <p:sldId id="308" r:id="rId115"/>
    <p:sldId id="309" r:id="rId116"/>
    <p:sldId id="290" r:id="rId117"/>
    <p:sldId id="293" r:id="rId118"/>
    <p:sldId id="310" r:id="rId119"/>
    <p:sldId id="311" r:id="rId120"/>
    <p:sldId id="312" r:id="rId121"/>
    <p:sldId id="313" r:id="rId122"/>
    <p:sldId id="314" r:id="rId123"/>
    <p:sldId id="315" r:id="rId124"/>
    <p:sldId id="316" r:id="rId125"/>
    <p:sldId id="317" r:id="rId126"/>
    <p:sldId id="344" r:id="rId127"/>
    <p:sldId id="353" r:id="rId128"/>
    <p:sldId id="340" r:id="rId129"/>
    <p:sldId id="334" r:id="rId130"/>
    <p:sldId id="319" r:id="rId131"/>
    <p:sldId id="321" r:id="rId132"/>
    <p:sldId id="320" r:id="rId133"/>
    <p:sldId id="348" r:id="rId134"/>
    <p:sldId id="378" r:id="rId135"/>
    <p:sldId id="379" r:id="rId136"/>
    <p:sldId id="380" r:id="rId137"/>
    <p:sldId id="381" r:id="rId138"/>
    <p:sldId id="382" r:id="rId139"/>
    <p:sldId id="383" r:id="rId140"/>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E23"/>
    <a:srgbClr val="076324"/>
    <a:srgbClr val="A0A0A3"/>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1" autoAdjust="0"/>
    <p:restoredTop sz="82679" autoAdjust="0"/>
  </p:normalViewPr>
  <p:slideViewPr>
    <p:cSldViewPr snapToGrid="0">
      <p:cViewPr varScale="1">
        <p:scale>
          <a:sx n="89" d="100"/>
          <a:sy n="89" d="100"/>
        </p:scale>
        <p:origin x="102" y="732"/>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89" d="100"/>
          <a:sy n="89" d="100"/>
        </p:scale>
        <p:origin x="4182"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990480"/>
        <c:axId val="1979600"/>
      </c:lineChart>
      <c:catAx>
        <c:axId val="1990480"/>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979600"/>
        <c:crosses val="autoZero"/>
        <c:auto val="1"/>
        <c:lblAlgn val="ctr"/>
        <c:lblOffset val="100"/>
        <c:noMultiLvlLbl val="0"/>
      </c:catAx>
      <c:valAx>
        <c:axId val="1979600"/>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990480"/>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4/19/2015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4/19/2015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a:t>
            </a:r>
            <a:r>
              <a:rPr lang="en-US" dirty="0" smtClean="0"/>
              <a:t>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certainly</a:t>
            </a:r>
            <a:r>
              <a:rPr lang="en-US" baseline="0" dirty="0" smtClean="0"/>
              <a:t> don’t want to contribute to a lack of sleep.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453888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173552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131</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132</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11237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54437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7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www.babybookie.com/" TargetMode="External"/></Relationships>
</file>

<file path=ppt/slides/_rels/slide9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210" y="505096"/>
            <a:ext cx="7263589" cy="422542"/>
          </a:xfrm>
        </p:spPr>
        <p:txBody>
          <a:bodyPr/>
          <a:lstStyle/>
          <a:p>
            <a:r>
              <a:rPr lang="en-US" dirty="0" smtClean="0"/>
              <a:t>The Delivery -Tech</a:t>
            </a:r>
            <a:endParaRPr lang="en-US" dirty="0"/>
          </a:p>
        </p:txBody>
      </p:sp>
      <p:sp>
        <p:nvSpPr>
          <p:cNvPr id="3" name="Content Placeholder 2"/>
          <p:cNvSpPr>
            <a:spLocks noGrp="1"/>
          </p:cNvSpPr>
          <p:nvPr>
            <p:ph sz="half" idx="1"/>
          </p:nvPr>
        </p:nvSpPr>
        <p:spPr>
          <a:xfrm>
            <a:off x="457200" y="1423209"/>
            <a:ext cx="4038600" cy="2957658"/>
          </a:xfrm>
        </p:spPr>
        <p:txBody>
          <a:bodyPr/>
          <a:lstStyle/>
          <a:p>
            <a:r>
              <a:rPr lang="en-US" dirty="0" smtClean="0"/>
              <a:t>Music</a:t>
            </a:r>
          </a:p>
          <a:p>
            <a:r>
              <a:rPr lang="en-US" dirty="0" smtClean="0"/>
              <a:t>Entertainment</a:t>
            </a:r>
          </a:p>
          <a:p>
            <a:r>
              <a:rPr lang="en-US" dirty="0" smtClean="0"/>
              <a:t>Chargers</a:t>
            </a:r>
          </a:p>
          <a:p>
            <a:r>
              <a:rPr lang="en-US" dirty="0" smtClean="0"/>
              <a:t>Announcement</a:t>
            </a:r>
          </a:p>
        </p:txBody>
      </p:sp>
      <p:sp>
        <p:nvSpPr>
          <p:cNvPr id="4" name="Content Placeholder 3"/>
          <p:cNvSpPr>
            <a:spLocks noGrp="1"/>
          </p:cNvSpPr>
          <p:nvPr>
            <p:ph sz="half" idx="2"/>
          </p:nvPr>
        </p:nvSpPr>
        <p:spPr>
          <a:xfrm>
            <a:off x="4648200" y="1423209"/>
            <a:ext cx="4038600" cy="2957658"/>
          </a:xfrm>
        </p:spPr>
        <p:txBody>
          <a:bodyPr>
            <a:normAutofit/>
          </a:bodyPr>
          <a:lstStyle/>
          <a:p>
            <a:r>
              <a:rPr lang="en-US" sz="1400" dirty="0" smtClean="0">
                <a:solidFill>
                  <a:schemeClr val="accent1">
                    <a:lumMod val="75000"/>
                  </a:schemeClr>
                </a:solidFill>
              </a:rPr>
              <a:t>TODO: Different Slide Format</a:t>
            </a:r>
            <a:endParaRPr lang="en-US" sz="1400" dirty="0">
              <a:solidFill>
                <a:schemeClr val="accent1">
                  <a:lumMod val="75000"/>
                </a:schemeClr>
              </a:solidFill>
            </a:endParaRPr>
          </a:p>
        </p:txBody>
      </p:sp>
      <p:sp>
        <p:nvSpPr>
          <p:cNvPr id="5" name="Oval 4"/>
          <p:cNvSpPr/>
          <p:nvPr/>
        </p:nvSpPr>
        <p:spPr>
          <a:xfrm>
            <a:off x="9525" y="9525"/>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8000" dirty="0" smtClean="0">
                <a:latin typeface="baby icons" panose="02000500000000000000" pitchFamily="2" charset="0"/>
              </a:rPr>
              <a:t>t</a:t>
            </a:r>
            <a:endParaRPr lang="en-US" dirty="0">
              <a:latin typeface="baby icons" panose="02000500000000000000" pitchFamily="2" charset="0"/>
            </a:endParaRPr>
          </a:p>
        </p:txBody>
      </p:sp>
      <p:sp>
        <p:nvSpPr>
          <p:cNvPr id="6" name="Rectangle 5"/>
          <p:cNvSpPr/>
          <p:nvPr/>
        </p:nvSpPr>
        <p:spPr>
          <a:xfrm>
            <a:off x="7859328" y="3222605"/>
            <a:ext cx="827471"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7" name="Rectangle 6"/>
          <p:cNvSpPr/>
          <p:nvPr/>
        </p:nvSpPr>
        <p:spPr>
          <a:xfrm>
            <a:off x="6982163"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 name="Rectangle 7"/>
          <p:cNvSpPr/>
          <p:nvPr/>
        </p:nvSpPr>
        <p:spPr>
          <a:xfrm>
            <a:off x="5902906" y="3222605"/>
            <a:ext cx="92685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9" name="Rectangle 8"/>
          <p:cNvSpPr/>
          <p:nvPr/>
        </p:nvSpPr>
        <p:spPr>
          <a:xfrm>
            <a:off x="4873342"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endParaRPr lang="en-US" sz="13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2232" y="241931"/>
            <a:ext cx="6985194" cy="422542"/>
          </a:xfrm>
        </p:spPr>
        <p:txBody>
          <a:bodyPr>
            <a:normAutofit/>
          </a:bodyPr>
          <a:lstStyle/>
          <a:p>
            <a:r>
              <a:rPr lang="en-US" dirty="0" smtClean="0"/>
              <a:t>Early Years - Tech</a:t>
            </a:r>
            <a:endParaRPr lang="en-US" dirty="0"/>
          </a:p>
        </p:txBody>
      </p:sp>
      <p:grpSp>
        <p:nvGrpSpPr>
          <p:cNvPr id="51" name="Group 50"/>
          <p:cNvGrpSpPr/>
          <p:nvPr/>
        </p:nvGrpSpPr>
        <p:grpSpPr>
          <a:xfrm>
            <a:off x="-252632" y="-397831"/>
            <a:ext cx="1415328" cy="1727642"/>
            <a:chOff x="-151032" y="-191120"/>
            <a:chExt cx="1415328" cy="1727642"/>
          </a:xfrm>
        </p:grpSpPr>
        <p:sp>
          <p:nvSpPr>
            <p:cNvPr id="7" name="Oval 6"/>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151032" y="-191120"/>
              <a:ext cx="1415328"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grpSp>
        <p:nvGrpSpPr>
          <p:cNvPr id="25" name="Group 24"/>
          <p:cNvGrpSpPr/>
          <p:nvPr/>
        </p:nvGrpSpPr>
        <p:grpSpPr>
          <a:xfrm>
            <a:off x="758341" y="99029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99029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99029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Track 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660" y="237371"/>
            <a:ext cx="4189180" cy="422542"/>
          </a:xfrm>
        </p:spPr>
        <p:txBody>
          <a:bodyPr/>
          <a:lstStyle/>
          <a:p>
            <a:r>
              <a:rPr lang="en-US" dirty="0" smtClean="0"/>
              <a:t>Parenting Geek Out</a:t>
            </a:r>
            <a:endParaRPr lang="en-US" dirty="0"/>
          </a:p>
        </p:txBody>
      </p:sp>
      <p:sp>
        <p:nvSpPr>
          <p:cNvPr id="7" name="Content Placeholder 6"/>
          <p:cNvSpPr>
            <a:spLocks noGrp="1"/>
          </p:cNvSpPr>
          <p:nvPr>
            <p:ph sz="half" idx="1"/>
          </p:nvPr>
        </p:nvSpPr>
        <p:spPr/>
        <p:txBody>
          <a:bodyPr/>
          <a:lstStyle/>
          <a:p>
            <a:r>
              <a:rPr lang="en-US" dirty="0" smtClean="0"/>
              <a:t>Self closing strollers with phone charger, and wheels which generate power</a:t>
            </a:r>
          </a:p>
          <a:p>
            <a:r>
              <a:rPr lang="en-US" dirty="0" smtClean="0"/>
              <a:t>Self warming bottles</a:t>
            </a:r>
          </a:p>
          <a:p>
            <a:r>
              <a:rPr lang="en-US" dirty="0" smtClean="0"/>
              <a:t>Your own ultrasound, works with smart phone</a:t>
            </a:r>
          </a:p>
          <a:p>
            <a:r>
              <a:rPr lang="en-US" dirty="0" smtClean="0"/>
              <a:t>Baby monitor with pulse oximetry boot, get heart rate and oxygen content of baby</a:t>
            </a:r>
          </a:p>
          <a:p>
            <a:r>
              <a:rPr lang="en-US" dirty="0" smtClean="0"/>
              <a:t>Baby bouncer that moves like a human</a:t>
            </a:r>
          </a:p>
          <a:p>
            <a:r>
              <a:rPr lang="en-US" dirty="0" smtClean="0"/>
              <a:t>Baby monitor which shows video, temperature, humidity, and plays music</a:t>
            </a:r>
          </a:p>
          <a:p>
            <a:r>
              <a:rPr lang="en-US" dirty="0" smtClean="0"/>
              <a:t>Potty which holds IPad to entertain while potty training</a:t>
            </a:r>
          </a:p>
          <a:p>
            <a:r>
              <a:rPr lang="en-US" dirty="0" smtClean="0"/>
              <a:t>Baby band which senses when baby kicks in belly and tweets it out</a:t>
            </a:r>
          </a:p>
          <a:p>
            <a:r>
              <a:rPr lang="en-US" dirty="0" smtClean="0"/>
              <a:t>Hang your baby up like a coat while using the restroom</a:t>
            </a:r>
          </a:p>
          <a:p>
            <a:r>
              <a:rPr lang="en-US" dirty="0" smtClean="0"/>
              <a:t>Bluetooth onesie tells you movement of baby and heart rate</a:t>
            </a:r>
          </a:p>
          <a:p>
            <a:r>
              <a:rPr lang="en-US" dirty="0" smtClean="0"/>
              <a:t>Bluetooth pacifier, get babies temperature and usage</a:t>
            </a:r>
          </a:p>
          <a:p>
            <a:r>
              <a:rPr lang="en-US" dirty="0"/>
              <a:t>Make a Raspberry Pi audio or video monitor</a:t>
            </a:r>
          </a:p>
          <a:p>
            <a:r>
              <a:rPr lang="en-US" dirty="0"/>
              <a:t>Arduino interactive child’s </a:t>
            </a:r>
            <a:r>
              <a:rPr lang="en-US" dirty="0" smtClean="0"/>
              <a:t>mobile</a:t>
            </a:r>
            <a:endParaRPr lang="en-US" dirty="0"/>
          </a:p>
        </p:txBody>
      </p:sp>
      <p:grpSp>
        <p:nvGrpSpPr>
          <p:cNvPr id="11" name="Group 10"/>
          <p:cNvGrpSpPr/>
          <p:nvPr/>
        </p:nvGrpSpPr>
        <p:grpSpPr>
          <a:xfrm>
            <a:off x="-250464" y="-129313"/>
            <a:ext cx="1415328" cy="1105292"/>
            <a:chOff x="-151032" y="81958"/>
            <a:chExt cx="1415328" cy="1105292"/>
          </a:xfrm>
        </p:grpSpPr>
        <p:sp>
          <p:nvSpPr>
            <p:cNvPr id="5" name="Oval 4"/>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151032" y="81958"/>
              <a:ext cx="1415328" cy="110529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840" y="202713"/>
            <a:ext cx="2890977" cy="4081820"/>
          </a:xfrm>
          <a:prstGeom prst="rect">
            <a:avLst/>
          </a:prstGeom>
        </p:spPr>
      </p:pic>
    </p:spTree>
    <p:extLst>
      <p:ext uri="{BB962C8B-B14F-4D97-AF65-F5344CB8AC3E}">
        <p14:creationId xmlns:p14="http://schemas.microsoft.com/office/powerpoint/2010/main" val="1624337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7" y="285751"/>
            <a:ext cx="7739149" cy="470429"/>
          </a:xfrm>
        </p:spPr>
        <p:txBody>
          <a:bodyPr/>
          <a:lstStyle/>
          <a:p>
            <a:r>
              <a:rPr lang="en-US" b="0" dirty="0" smtClean="0"/>
              <a:t>Plan for the arrival</a:t>
            </a:r>
            <a:endParaRPr lang="en-US" b="0" dirty="0"/>
          </a:p>
        </p:txBody>
      </p:sp>
      <p:grpSp>
        <p:nvGrpSpPr>
          <p:cNvPr id="12" name="Group 11"/>
          <p:cNvGrpSpPr/>
          <p:nvPr/>
        </p:nvGrpSpPr>
        <p:grpSpPr>
          <a:xfrm>
            <a:off x="384020" y="877452"/>
            <a:ext cx="2617799" cy="2849168"/>
            <a:chOff x="384019" y="877452"/>
            <a:chExt cx="2617799" cy="2849168"/>
          </a:xfrm>
        </p:grpSpPr>
        <p:grpSp>
          <p:nvGrpSpPr>
            <p:cNvPr id="7" name="Group 6"/>
            <p:cNvGrpSpPr/>
            <p:nvPr/>
          </p:nvGrpSpPr>
          <p:grpSpPr>
            <a:xfrm>
              <a:off x="434806" y="877452"/>
              <a:ext cx="2536223" cy="1395879"/>
              <a:chOff x="434806" y="877452"/>
              <a:chExt cx="2536223" cy="1395879"/>
            </a:xfrm>
          </p:grpSpPr>
          <p:sp>
            <p:nvSpPr>
              <p:cNvPr id="9" name="TextBox 8"/>
              <p:cNvSpPr txBox="1"/>
              <p:nvPr/>
            </p:nvSpPr>
            <p:spPr>
              <a:xfrm>
                <a:off x="831273" y="1196113"/>
                <a:ext cx="2139756" cy="1077218"/>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 after 12 months</a:t>
                </a:r>
              </a:p>
              <a:p>
                <a:pPr marL="171450" indent="-171450">
                  <a:buFont typeface="Arial" panose="020B0604020202020204" pitchFamily="34" charset="0"/>
                  <a:buChar char="•"/>
                </a:pPr>
                <a:r>
                  <a:rPr lang="en-US" sz="1100" dirty="0">
                    <a:latin typeface="Roboto Light"/>
                    <a:cs typeface="Roboto Light"/>
                  </a:rPr>
                  <a:t>M</a:t>
                </a:r>
                <a:r>
                  <a:rPr lang="en-US" sz="1100" dirty="0" smtClean="0">
                    <a:latin typeface="Roboto Light"/>
                    <a:cs typeface="Roboto Light"/>
                  </a:rPr>
                  <a:t>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1100" dirty="0" smtClean="0">
                    <a:latin typeface="Roboto Light"/>
                    <a:cs typeface="Roboto Light"/>
                  </a:rPr>
                  <a:t>Paternity leave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1088102"/>
              <a:chOff x="385559" y="877452"/>
              <a:chExt cx="2585470" cy="1088102"/>
            </a:xfrm>
          </p:grpSpPr>
          <p:sp>
            <p:nvSpPr>
              <p:cNvPr id="188" name="TextBox 187"/>
              <p:cNvSpPr txBox="1"/>
              <p:nvPr/>
            </p:nvSpPr>
            <p:spPr>
              <a:xfrm>
                <a:off x="831273" y="1196113"/>
                <a:ext cx="2139756"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Form </a:t>
                </a:r>
                <a:r>
                  <a:rPr lang="en-US" sz="1100" dirty="0" smtClean="0">
                    <a:latin typeface="Roboto Light"/>
                    <a:cs typeface="Roboto Light"/>
                  </a:rPr>
                  <a:t>with </a:t>
                </a:r>
                <a:r>
                  <a:rPr lang="en-US" sz="1100" dirty="0">
                    <a:latin typeface="Roboto Light"/>
                    <a:cs typeface="Roboto Light"/>
                  </a:rPr>
                  <a:t>coworkers </a:t>
                </a:r>
              </a:p>
              <a:p>
                <a:pPr marL="171450" indent="-171450">
                  <a:buFont typeface="Arial" panose="020B0604020202020204" pitchFamily="34" charset="0"/>
                  <a:buChar char="•"/>
                </a:pPr>
                <a:r>
                  <a:rPr lang="en-US" sz="1100" dirty="0">
                    <a:latin typeface="Roboto Light"/>
                    <a:cs typeface="Roboto Light"/>
                  </a:rPr>
                  <a:t>Create good will</a:t>
                </a:r>
              </a:p>
              <a:p>
                <a:pPr marL="171450" indent="-171450">
                  <a:buFont typeface="Arial" panose="020B0604020202020204" pitchFamily="34" charset="0"/>
                  <a:buChar char="•"/>
                </a:pPr>
                <a:r>
                  <a:rPr lang="en-US" sz="1100" dirty="0">
                    <a:latin typeface="Roboto Light"/>
                    <a:cs typeface="Roboto Light"/>
                  </a:rPr>
                  <a:t>Lean on people while sleep deprived</a:t>
                </a:r>
                <a:endParaRPr lang="en-US" sz="1100" dirty="0">
                  <a:latin typeface="Roboto Light"/>
                  <a:cs typeface="Roboto Light"/>
                </a:endParaRP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endParaRPr lang="en-US" sz="1100" dirty="0">
                  <a:latin typeface="Roboto Light"/>
                  <a:cs typeface="Roboto Light"/>
                </a:endParaRP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endParaRPr lang="en-US" sz="1100" dirty="0">
                <a:latin typeface="Roboto Light"/>
                <a:cs typeface="Roboto Light"/>
              </a:endParaRP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397" y="15261"/>
            <a:ext cx="914400" cy="914400"/>
            <a:chOff x="142213" y="123033"/>
            <a:chExt cx="914400" cy="914400"/>
          </a:xfrm>
        </p:grpSpPr>
        <p:sp>
          <p:nvSpPr>
            <p:cNvPr id="40" name="Oval 39"/>
            <p:cNvSpPr/>
            <p:nvPr/>
          </p:nvSpPr>
          <p:spPr>
            <a:xfrm>
              <a:off x="142213" y="123033"/>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235641" y="191816"/>
              <a:ext cx="727544"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698594"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a:p>
            <a:pPr marL="171450" indent="-171450">
              <a:buFont typeface="Arial" panose="020B0604020202020204" pitchFamily="34" charset="0"/>
              <a:buChar char="•"/>
            </a:pPr>
            <a:r>
              <a:rPr lang="en-US" sz="1100" dirty="0">
                <a:latin typeface="Roboto Light"/>
                <a:cs typeface="Roboto Light"/>
              </a:rPr>
              <a:t>Thanks Ben!</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endParaRPr lang="en-US" sz="2400" dirty="0">
                  <a:solidFill>
                    <a:schemeClr val="accent3"/>
                  </a:solidFill>
                </a:endParaRP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918" y="227823"/>
            <a:ext cx="4512733" cy="470429"/>
          </a:xfrm>
        </p:spPr>
        <p:txBody>
          <a:bodyPr>
            <a:normAutofit/>
          </a:bodyPr>
          <a:lstStyle/>
          <a:p>
            <a:r>
              <a:rPr lang="en-US" b="0" dirty="0" smtClean="0"/>
              <a:t>Organizational Ideas and Tools</a:t>
            </a:r>
            <a:endParaRPr lang="en-US" b="0" dirty="0"/>
          </a:p>
        </p:txBody>
      </p:sp>
      <p:grpSp>
        <p:nvGrpSpPr>
          <p:cNvPr id="20" name="Group 19"/>
          <p:cNvGrpSpPr/>
          <p:nvPr/>
        </p:nvGrpSpPr>
        <p:grpSpPr>
          <a:xfrm>
            <a:off x="1288374" y="100750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419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419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419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00750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419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00750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00750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7" name="Group 26"/>
          <p:cNvGrpSpPr/>
          <p:nvPr/>
        </p:nvGrpSpPr>
        <p:grpSpPr>
          <a:xfrm>
            <a:off x="-94453" y="-139784"/>
            <a:ext cx="1115433" cy="1205641"/>
            <a:chOff x="-1085053" y="-127084"/>
            <a:chExt cx="1115433" cy="1205641"/>
          </a:xfrm>
        </p:grpSpPr>
        <p:sp>
          <p:nvSpPr>
            <p:cNvPr id="86" name="Oval 85"/>
            <p:cNvSpPr/>
            <p:nvPr/>
          </p:nvSpPr>
          <p:spPr>
            <a:xfrm>
              <a:off x="-984536" y="18538"/>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3" name="Shape 8841"/>
            <p:cNvSpPr/>
            <p:nvPr/>
          </p:nvSpPr>
          <p:spPr>
            <a:xfrm>
              <a:off x="-1085053" y="-127084"/>
              <a:ext cx="1115433" cy="120564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endParaRPr lang="en-US" sz="80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of a day using apps</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4" y="258228"/>
            <a:ext cx="7743826" cy="422542"/>
          </a:xfrm>
        </p:spPr>
        <p:txBody>
          <a:bodyPr>
            <a:normAutofit/>
          </a:bodyPr>
          <a:lstStyle/>
          <a:p>
            <a:r>
              <a:rPr lang="en-US" dirty="0" smtClean="0"/>
              <a:t>Staying Current</a:t>
            </a:r>
            <a:endParaRPr lang="en-US" b="0" dirty="0"/>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endParaRPr lang="en-US" sz="2400" dirty="0">
                <a:solidFill>
                  <a:schemeClr val="bg1"/>
                </a:solidFill>
                <a:latin typeface="Roboto Black"/>
                <a:cs typeface="Roboto Black"/>
              </a:endParaRPr>
            </a:p>
          </p:txBody>
        </p:sp>
      </p:grpSp>
      <p:grpSp>
        <p:nvGrpSpPr>
          <p:cNvPr id="20" name="Group 19"/>
          <p:cNvGrpSpPr/>
          <p:nvPr/>
        </p:nvGrpSpPr>
        <p:grpSpPr>
          <a:xfrm>
            <a:off x="1418549" y="781036"/>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endParaRPr lang="en-US" sz="2400" dirty="0">
                <a:solidFill>
                  <a:schemeClr val="bg1"/>
                </a:solidFill>
                <a:latin typeface="Roboto Black"/>
                <a:cs typeface="Roboto Black"/>
              </a:endParaRP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3" name="Group 2"/>
          <p:cNvGrpSpPr/>
          <p:nvPr/>
        </p:nvGrpSpPr>
        <p:grpSpPr>
          <a:xfrm>
            <a:off x="-58431" y="-81244"/>
            <a:ext cx="967247" cy="1099778"/>
            <a:chOff x="3693367" y="228633"/>
            <a:chExt cx="967247" cy="1099778"/>
          </a:xfrm>
        </p:grpSpPr>
        <p:sp>
          <p:nvSpPr>
            <p:cNvPr id="78" name="Oval 7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endParaRPr lang="en-US" sz="2400" dirty="0">
                <a:solidFill>
                  <a:schemeClr val="bg1"/>
                </a:solidFill>
                <a:latin typeface="Roboto Black"/>
                <a:cs typeface="Roboto Black"/>
              </a:endParaRP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endParaRPr lang="en-US" sz="2400" dirty="0">
                <a:solidFill>
                  <a:schemeClr val="bg1"/>
                </a:solidFill>
                <a:latin typeface="Roboto Black"/>
                <a:cs typeface="Roboto Black"/>
              </a:endParaRP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a:t>
            </a:r>
            <a:endParaRPr lang="en-US" dirty="0"/>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914400" y="258228"/>
            <a:ext cx="8229600" cy="422542"/>
          </a:xfrm>
        </p:spPr>
        <p:txBody>
          <a:bodyPr>
            <a:normAutofit/>
          </a:bodyPr>
          <a:lstStyle/>
          <a:p>
            <a:r>
              <a:rPr lang="en-US" dirty="0"/>
              <a:t>Staging </a:t>
            </a:r>
            <a:r>
              <a:rPr lang="en-US" dirty="0" smtClean="0"/>
              <a:t>Content</a:t>
            </a:r>
            <a:endParaRPr lang="en-US" dirty="0"/>
          </a:p>
        </p:txBody>
      </p:sp>
      <p:sp>
        <p:nvSpPr>
          <p:cNvPr id="72" name="Text Placeholder 71"/>
          <p:cNvSpPr>
            <a:spLocks noGrp="1"/>
          </p:cNvSpPr>
          <p:nvPr>
            <p:ph type="body" sz="quarter" idx="13"/>
          </p:nvPr>
        </p:nvSpPr>
        <p:spPr>
          <a:xfrm>
            <a:off x="458611" y="2085974"/>
            <a:ext cx="5480334" cy="2112087"/>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grpSp>
        <p:nvGrpSpPr>
          <p:cNvPr id="6" name="Group 5"/>
          <p:cNvGrpSpPr/>
          <p:nvPr/>
        </p:nvGrpSpPr>
        <p:grpSpPr>
          <a:xfrm>
            <a:off x="-58431" y="-81244"/>
            <a:ext cx="967247" cy="1099778"/>
            <a:chOff x="3693367" y="228633"/>
            <a:chExt cx="967247" cy="1099778"/>
          </a:xfrm>
        </p:grpSpPr>
        <p:sp>
          <p:nvSpPr>
            <p:cNvPr id="7" name="Oval 6"/>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
        <p:nvSpPr>
          <p:cNvPr id="22" name="Shape 118"/>
          <p:cNvSpPr/>
          <p:nvPr/>
        </p:nvSpPr>
        <p:spPr>
          <a:xfrm>
            <a:off x="6408729" y="3565542"/>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6275549" y="3245790"/>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6254509" y="2927166"/>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6259722" y="2590855"/>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6390963" y="2440055"/>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6130625" y="680770"/>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7147920" y="680770"/>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3" name="TextBox 52"/>
          <p:cNvSpPr txBox="1"/>
          <p:nvPr/>
        </p:nvSpPr>
        <p:spPr>
          <a:xfrm>
            <a:off x="8270199" y="3263887"/>
            <a:ext cx="184731" cy="769441"/>
          </a:xfrm>
          <a:prstGeom prst="rect">
            <a:avLst/>
          </a:prstGeom>
          <a:noFill/>
        </p:spPr>
        <p:txBody>
          <a:bodyPr wrap="none" rtlCol="0">
            <a:spAutoFit/>
          </a:bodyPr>
          <a:lstStyle/>
          <a:p>
            <a:endParaRPr lang="en-US" sz="4400" dirty="0">
              <a:solidFill>
                <a:schemeClr val="bg1"/>
              </a:solidFill>
              <a:latin typeface="Roboto Black"/>
              <a:cs typeface="Roboto Black"/>
            </a:endParaRPr>
          </a:p>
        </p:txBody>
      </p:sp>
      <p:sp>
        <p:nvSpPr>
          <p:cNvPr id="55" name="Shape 122"/>
          <p:cNvSpPr/>
          <p:nvPr/>
        </p:nvSpPr>
        <p:spPr>
          <a:xfrm>
            <a:off x="7173853" y="2590855"/>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7626185" y="2665187"/>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6309376" y="2957909"/>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6716018" y="3601512"/>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dirty="0">
              <a:solidFill>
                <a:schemeClr val="bg1"/>
              </a:solidFill>
              <a:latin typeface="FontAwesome" pitchFamily="2" charset="0"/>
            </a:endParaRPr>
          </a:p>
        </p:txBody>
      </p:sp>
      <p:sp>
        <p:nvSpPr>
          <p:cNvPr id="59" name="Rectangle 58"/>
          <p:cNvSpPr/>
          <p:nvPr/>
        </p:nvSpPr>
        <p:spPr>
          <a:xfrm>
            <a:off x="7023711" y="3341563"/>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7288147" y="3591604"/>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7659331" y="2974398"/>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7603146" y="3265582"/>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6328234" y="2643086"/>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7011335" y="3043145"/>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7040438" y="2714507"/>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6406050" y="3273733"/>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58431" y="-81244"/>
            <a:ext cx="967247" cy="1099778"/>
            <a:chOff x="3693367" y="228633"/>
            <a:chExt cx="967247" cy="1099778"/>
          </a:xfrm>
        </p:grpSpPr>
        <p:sp>
          <p:nvSpPr>
            <p:cNvPr id="38" name="Oval 3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9"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99" name="Title 98"/>
          <p:cNvSpPr>
            <a:spLocks noGrp="1"/>
          </p:cNvSpPr>
          <p:nvPr>
            <p:ph type="title"/>
          </p:nvPr>
        </p:nvSpPr>
        <p:spPr>
          <a:xfrm>
            <a:off x="914400" y="263166"/>
            <a:ext cx="8229600" cy="422542"/>
          </a:xfrm>
        </p:spPr>
        <p:txBody>
          <a:bodyPr anchor="t">
            <a:normAutofit fontScale="90000"/>
          </a:bodyPr>
          <a:lstStyle/>
          <a:p>
            <a:r>
              <a:rPr lang="en-US" dirty="0"/>
              <a:t>Consuming Staged Content</a:t>
            </a:r>
            <a:br>
              <a:rPr lang="en-US" dirty="0"/>
            </a:br>
            <a:endParaRPr lang="en-US" dirty="0"/>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553" y="231623"/>
            <a:ext cx="4252853" cy="470429"/>
          </a:xfrm>
        </p:spPr>
        <p:txBody>
          <a:bodyPr>
            <a:normAutofit/>
          </a:bodyPr>
          <a:lstStyle/>
          <a:p>
            <a:r>
              <a:rPr lang="en-US" b="0" dirty="0" smtClean="0"/>
              <a:t>Screen Time</a:t>
            </a:r>
            <a:endParaRPr lang="en-US" b="0" dirty="0"/>
          </a:p>
        </p:txBody>
      </p:sp>
      <p:grpSp>
        <p:nvGrpSpPr>
          <p:cNvPr id="19" name="Group 18"/>
          <p:cNvGrpSpPr/>
          <p:nvPr/>
        </p:nvGrpSpPr>
        <p:grpSpPr>
          <a:xfrm>
            <a:off x="5008632" y="2560266"/>
            <a:ext cx="3355879" cy="787818"/>
            <a:chOff x="5008632" y="2635216"/>
            <a:chExt cx="3355879" cy="787818"/>
          </a:xfrm>
        </p:grpSpPr>
        <p:sp>
          <p:nvSpPr>
            <p:cNvPr id="312" name="TextBox 311"/>
            <p:cNvSpPr txBox="1"/>
            <p:nvPr/>
          </p:nvSpPr>
          <p:spPr>
            <a:xfrm>
              <a:off x="5455473" y="2992147"/>
              <a:ext cx="2909038" cy="430887"/>
            </a:xfrm>
            <a:prstGeom prst="rect">
              <a:avLst/>
            </a:prstGeom>
            <a:noFill/>
          </p:spPr>
          <p:txBody>
            <a:bodyPr wrap="square" rtlCol="0">
              <a:spAutoFit/>
            </a:bodyPr>
            <a:lstStyle/>
            <a:p>
              <a:r>
                <a:rPr lang="en-US" sz="1100" dirty="0" smtClean="0">
                  <a:solidFill>
                    <a:schemeClr val="tx2">
                      <a:lumMod val="75000"/>
                    </a:schemeClr>
                  </a:solidFill>
                  <a:latin typeface="Roboto Light"/>
                  <a:cs typeface="Roboto Light"/>
                </a:rPr>
                <a:t>Younger than 2 years old – No Screen Time</a:t>
              </a:r>
            </a:p>
            <a:p>
              <a:r>
                <a:rPr lang="en-US" sz="1100" dirty="0" smtClean="0">
                  <a:solidFill>
                    <a:schemeClr val="tx2">
                      <a:lumMod val="75000"/>
                    </a:schemeClr>
                  </a:solidFill>
                  <a:latin typeface="Roboto Light"/>
                  <a:cs typeface="Roboto Light"/>
                </a:rPr>
                <a:t>2 to 18 years old – Limit to 2 hours per day</a:t>
              </a:r>
              <a:endParaRPr lang="en-US" sz="1100" dirty="0">
                <a:solidFill>
                  <a:schemeClr val="tx2">
                    <a:lumMod val="75000"/>
                  </a:schemeClr>
                </a:solidFill>
                <a:latin typeface="Roboto Light"/>
                <a:cs typeface="Roboto Light"/>
              </a:endParaRPr>
            </a:p>
          </p:txBody>
        </p:sp>
        <p:sp>
          <p:nvSpPr>
            <p:cNvPr id="313" name="Title 1"/>
            <p:cNvSpPr txBox="1">
              <a:spLocks/>
            </p:cNvSpPr>
            <p:nvPr/>
          </p:nvSpPr>
          <p:spPr>
            <a:xfrm>
              <a:off x="5452878" y="2635216"/>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AAP Recommends</a:t>
              </a:r>
              <a:endParaRPr lang="en-US" sz="1200" b="0" dirty="0"/>
            </a:p>
          </p:txBody>
        </p:sp>
        <p:sp>
          <p:nvSpPr>
            <p:cNvPr id="314" name="Oval 313"/>
            <p:cNvSpPr/>
            <p:nvPr/>
          </p:nvSpPr>
          <p:spPr>
            <a:xfrm>
              <a:off x="5056191" y="2789253"/>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008632" y="2799590"/>
              <a:ext cx="474813" cy="3272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endParaRPr lang="en-US" sz="1400" dirty="0">
                <a:solidFill>
                  <a:schemeClr val="accent2"/>
                </a:solidFill>
              </a:endParaRPr>
            </a:p>
          </p:txBody>
        </p:sp>
      </p:grpSp>
      <p:grpSp>
        <p:nvGrpSpPr>
          <p:cNvPr id="230" name="Group 229"/>
          <p:cNvGrpSpPr/>
          <p:nvPr/>
        </p:nvGrpSpPr>
        <p:grpSpPr>
          <a:xfrm>
            <a:off x="-19286" y="11445"/>
            <a:ext cx="928102" cy="914400"/>
            <a:chOff x="3732512" y="321322"/>
            <a:chExt cx="928102" cy="914400"/>
          </a:xfrm>
        </p:grpSpPr>
        <p:sp>
          <p:nvSpPr>
            <p:cNvPr id="236" name="Oval 235"/>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37" name="Shape 8841"/>
            <p:cNvSpPr/>
            <p:nvPr/>
          </p:nvSpPr>
          <p:spPr>
            <a:xfrm>
              <a:off x="3732512" y="372378"/>
              <a:ext cx="914400" cy="80867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endParaRPr lang="en-US" sz="4400" dirty="0">
                <a:solidFill>
                  <a:schemeClr val="bg1"/>
                </a:solidFill>
              </a:endParaRPr>
            </a:p>
          </p:txBody>
        </p:sp>
      </p:grpSp>
      <p:grpSp>
        <p:nvGrpSpPr>
          <p:cNvPr id="238" name="Group 237"/>
          <p:cNvGrpSpPr/>
          <p:nvPr/>
        </p:nvGrpSpPr>
        <p:grpSpPr>
          <a:xfrm>
            <a:off x="698500" y="1569744"/>
            <a:ext cx="3028952" cy="2116985"/>
            <a:chOff x="0" y="1962891"/>
            <a:chExt cx="3028952" cy="2116985"/>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4" name="Shape 369"/>
            <p:cNvSpPr/>
            <p:nvPr/>
          </p:nvSpPr>
          <p:spPr>
            <a:xfrm>
              <a:off x="0" y="3909949"/>
              <a:ext cx="3028950"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370"/>
            <p:cNvSpPr/>
            <p:nvPr/>
          </p:nvSpPr>
          <p:spPr>
            <a:xfrm>
              <a:off x="2" y="4000563"/>
              <a:ext cx="3028950"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0" name="Group 19"/>
          <p:cNvGrpSpPr/>
          <p:nvPr/>
        </p:nvGrpSpPr>
        <p:grpSpPr>
          <a:xfrm>
            <a:off x="5008632" y="1248216"/>
            <a:ext cx="3355879" cy="1117175"/>
            <a:chOff x="5008632" y="1248216"/>
            <a:chExt cx="3355879" cy="1117175"/>
          </a:xfrm>
        </p:grpSpPr>
        <p:sp>
          <p:nvSpPr>
            <p:cNvPr id="307" name="Title 1"/>
            <p:cNvSpPr txBox="1">
              <a:spLocks/>
            </p:cNvSpPr>
            <p:nvPr/>
          </p:nvSpPr>
          <p:spPr>
            <a:xfrm>
              <a:off x="5452878" y="1248216"/>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Negatives</a:t>
              </a:r>
              <a:endParaRPr lang="en-US" sz="1200" b="0" dirty="0"/>
            </a:p>
          </p:txBody>
        </p:sp>
        <p:sp>
          <p:nvSpPr>
            <p:cNvPr id="308" name="Oval 307"/>
            <p:cNvSpPr/>
            <p:nvPr/>
          </p:nvSpPr>
          <p:spPr>
            <a:xfrm>
              <a:off x="5044092" y="1415001"/>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08632" y="1441173"/>
              <a:ext cx="474813" cy="32726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endParaRPr lang="en-US" sz="1400" dirty="0">
                <a:solidFill>
                  <a:schemeClr val="accent1"/>
                </a:solidFill>
              </a:endParaRPr>
            </a:p>
          </p:txBody>
        </p:sp>
        <p:cxnSp>
          <p:nvCxnSpPr>
            <p:cNvPr id="310" name="Straight Connector 309"/>
            <p:cNvCxnSpPr/>
            <p:nvPr/>
          </p:nvCxnSpPr>
          <p:spPr>
            <a:xfrm>
              <a:off x="5044092" y="2361022"/>
              <a:ext cx="3220432" cy="4369"/>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17468" y="1589631"/>
              <a:ext cx="2947043" cy="674678"/>
            </a:xfrm>
            <a:prstGeom prst="rect">
              <a:avLst/>
            </a:prstGeom>
          </p:spPr>
          <p:txBody>
            <a:bodyPr vert="horz" wrap="square" lIns="91430" tIns="45715" rIns="91430" bIns="45715" numCol="2" spcCol="182880" rtlCol="0" anchor="ctr">
              <a:normAutofit/>
            </a:bodyPr>
            <a:lstStyle/>
            <a:p>
              <a:pPr marL="0" lvl="1"/>
              <a:r>
                <a:rPr lang="en-US" sz="1100" dirty="0">
                  <a:solidFill>
                    <a:schemeClr val="tx2">
                      <a:lumMod val="75000"/>
                    </a:schemeClr>
                  </a:solidFill>
                  <a:latin typeface="Roboto Light"/>
                  <a:cs typeface="Roboto Light"/>
                </a:rPr>
                <a:t>Obesity</a:t>
              </a:r>
            </a:p>
            <a:p>
              <a:pPr marL="0" lvl="1"/>
              <a:r>
                <a:rPr lang="en-US" sz="1100" dirty="0">
                  <a:solidFill>
                    <a:schemeClr val="tx2">
                      <a:lumMod val="75000"/>
                    </a:schemeClr>
                  </a:solidFill>
                  <a:latin typeface="Roboto Light"/>
                  <a:cs typeface="Roboto Light"/>
                </a:rPr>
                <a:t>Behavioral Problems</a:t>
              </a:r>
            </a:p>
            <a:p>
              <a:pPr marL="0" lvl="1"/>
              <a:r>
                <a:rPr lang="en-US" sz="1100" dirty="0">
                  <a:solidFill>
                    <a:schemeClr val="tx2">
                      <a:lumMod val="75000"/>
                    </a:schemeClr>
                  </a:solidFill>
                  <a:latin typeface="Roboto Light"/>
                  <a:cs typeface="Roboto Light"/>
                </a:rPr>
                <a:t>Violence</a:t>
              </a:r>
            </a:p>
            <a:p>
              <a:pPr marL="0" lvl="1"/>
              <a:r>
                <a:rPr lang="en-US" sz="1100" dirty="0">
                  <a:solidFill>
                    <a:schemeClr val="tx2">
                      <a:lumMod val="75000"/>
                    </a:schemeClr>
                  </a:solidFill>
                  <a:latin typeface="Roboto Light"/>
                  <a:cs typeface="Roboto Light"/>
                </a:rPr>
                <a:t>Irregular Sleep</a:t>
              </a:r>
            </a:p>
            <a:p>
              <a:pPr marL="0" lvl="1"/>
              <a:r>
                <a:rPr lang="en-US" sz="1100" dirty="0">
                  <a:solidFill>
                    <a:schemeClr val="tx2">
                      <a:lumMod val="75000"/>
                    </a:schemeClr>
                  </a:solidFill>
                  <a:latin typeface="Roboto Light"/>
                  <a:cs typeface="Roboto Light"/>
                </a:rPr>
                <a:t>Poor Academics</a:t>
              </a:r>
            </a:p>
            <a:p>
              <a:pPr marL="0" lvl="1"/>
              <a:r>
                <a:rPr lang="en-US" sz="1100" dirty="0">
                  <a:solidFill>
                    <a:schemeClr val="tx2">
                      <a:lumMod val="75000"/>
                    </a:schemeClr>
                  </a:solidFill>
                  <a:latin typeface="Roboto Light"/>
                  <a:cs typeface="Roboto Light"/>
                </a:rPr>
                <a:t>Less Time for P</a:t>
              </a:r>
              <a:r>
                <a:rPr lang="en-US" sz="1100" dirty="0">
                  <a:solidFill>
                    <a:schemeClr val="tx2">
                      <a:lumMod val="75000"/>
                    </a:schemeClr>
                  </a:solidFill>
                  <a:latin typeface="Roboto Light"/>
                  <a:cs typeface="Roboto Light"/>
                </a:rPr>
                <a:t>lay</a:t>
              </a:r>
              <a:endParaRPr lang="en-US" sz="1100" dirty="0">
                <a:solidFill>
                  <a:schemeClr val="tx2">
                    <a:lumMod val="75000"/>
                  </a:schemeClr>
                </a:solidFill>
                <a:latin typeface="Roboto Light"/>
                <a:cs typeface="Roboto Light"/>
              </a:endParaRP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16" y="247319"/>
            <a:ext cx="3950280" cy="470429"/>
          </a:xfrm>
        </p:spPr>
        <p:txBody>
          <a:bodyPr>
            <a:normAutofit/>
          </a:bodyPr>
          <a:lstStyle/>
          <a:p>
            <a:r>
              <a:rPr lang="en-US" b="0" dirty="0" smtClean="0"/>
              <a:t>From the Corner Office</a:t>
            </a:r>
            <a:endParaRPr lang="en-US" b="0" dirty="0"/>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Chief Exec of 3D Robotics, former editor of Wired.</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Kids accuse him of being a fascists and overly concerned about tech.</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Chief exec </a:t>
                </a:r>
                <a:r>
                  <a:rPr lang="en-US" sz="1000" dirty="0">
                    <a:solidFill>
                      <a:schemeClr val="tx2"/>
                    </a:solidFill>
                    <a:latin typeface="Roboto Light"/>
                    <a:cs typeface="Roboto Light"/>
                  </a:rPr>
                  <a:t>of the </a:t>
                </a:r>
                <a:r>
                  <a:rPr lang="en-US" sz="1000" dirty="0" err="1">
                    <a:solidFill>
                      <a:schemeClr val="tx2"/>
                    </a:solidFill>
                    <a:latin typeface="Roboto Light"/>
                    <a:cs typeface="Roboto Light"/>
                  </a:rPr>
                  <a:t>OutCast</a:t>
                </a:r>
                <a:r>
                  <a:rPr lang="en-US" sz="1000" dirty="0">
                    <a:solidFill>
                      <a:schemeClr val="tx2"/>
                    </a:solidFill>
                    <a:latin typeface="Roboto Light"/>
                    <a:cs typeface="Roboto Light"/>
                  </a:rPr>
                  <a:t> Agency, a tech-focused </a:t>
                </a:r>
                <a:r>
                  <a:rPr lang="en-US" sz="1000" dirty="0" smtClean="0">
                    <a:solidFill>
                      <a:schemeClr val="tx2"/>
                    </a:solidFill>
                    <a:latin typeface="Roboto Light"/>
                    <a:cs typeface="Roboto Light"/>
                  </a:rPr>
                  <a:t>communications &amp; marketing firm.</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On school nights kids only get 30 min on gadgets.</a:t>
                </a:r>
                <a:endParaRPr lang="en-US" sz="1000" dirty="0">
                  <a:solidFill>
                    <a:schemeClr val="tx2"/>
                  </a:solidFill>
                  <a:latin typeface="Roboto Light"/>
                  <a:cs typeface="Roboto Light"/>
                </a:endParaRP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endParaRPr lang="en-US" sz="1200" b="0" dirty="0"/>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Blogger, Twitter and Medium. </a:t>
                </a:r>
                <a:endParaRPr lang="en-US" sz="1000" dirty="0">
                  <a:solidFill>
                    <a:schemeClr val="tx2"/>
                  </a:solidFill>
                  <a:latin typeface="Roboto Light"/>
                  <a:cs typeface="Roboto Light"/>
                </a:endParaRP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In </a:t>
                </a:r>
                <a:r>
                  <a:rPr lang="en-US" sz="1000" dirty="0">
                    <a:solidFill>
                      <a:schemeClr val="tx2"/>
                    </a:solidFill>
                    <a:latin typeface="Roboto Light"/>
                    <a:cs typeface="Roboto Light"/>
                  </a:rPr>
                  <a:t>lieu of iPads, their </a:t>
                </a:r>
                <a:r>
                  <a:rPr lang="en-US" sz="1000" dirty="0" smtClean="0">
                    <a:solidFill>
                      <a:schemeClr val="tx2"/>
                    </a:solidFill>
                    <a:latin typeface="Roboto Light"/>
                    <a:cs typeface="Roboto Light"/>
                  </a:rPr>
                  <a:t>2 </a:t>
                </a:r>
                <a:r>
                  <a:rPr lang="en-US" sz="1000" dirty="0">
                    <a:solidFill>
                      <a:schemeClr val="tx2"/>
                    </a:solidFill>
                    <a:latin typeface="Roboto Light"/>
                    <a:cs typeface="Roboto Light"/>
                  </a:rPr>
                  <a:t>young boys have hundreds of books (yes, physical ones)</a:t>
                </a:r>
                <a:endParaRPr lang="en-US" sz="1000" dirty="0">
                  <a:solidFill>
                    <a:schemeClr val="tx2"/>
                  </a:solidFill>
                  <a:latin typeface="Roboto Light"/>
                  <a:cs typeface="Roboto Light"/>
                </a:endParaRP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55" name="Group 54"/>
          <p:cNvGrpSpPr/>
          <p:nvPr/>
        </p:nvGrpSpPr>
        <p:grpSpPr>
          <a:xfrm>
            <a:off x="-28568" y="-48091"/>
            <a:ext cx="937384" cy="1005009"/>
            <a:chOff x="3723230" y="261786"/>
            <a:chExt cx="937384" cy="1005009"/>
          </a:xfrm>
        </p:grpSpPr>
        <p:sp>
          <p:nvSpPr>
            <p:cNvPr id="56" name="Oval 55"/>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Shape 8841"/>
            <p:cNvSpPr/>
            <p:nvPr/>
          </p:nvSpPr>
          <p:spPr>
            <a:xfrm>
              <a:off x="3723230" y="261786"/>
              <a:ext cx="914400"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16" y="247319"/>
            <a:ext cx="3950280" cy="470429"/>
          </a:xfrm>
        </p:spPr>
        <p:txBody>
          <a:bodyPr>
            <a:normAutofit/>
          </a:bodyPr>
          <a:lstStyle/>
          <a:p>
            <a:r>
              <a:rPr lang="en-US" b="0" dirty="0" smtClean="0"/>
              <a:t>From the Corner Office</a:t>
            </a:r>
            <a:endParaRPr lang="en-US" b="0" dirty="0"/>
          </a:p>
        </p:txBody>
      </p:sp>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The chief </a:t>
                  </a:r>
                  <a:r>
                    <a:rPr lang="en-US" sz="1000" dirty="0">
                      <a:solidFill>
                        <a:schemeClr val="tx2"/>
                      </a:solidFill>
                      <a:latin typeface="Roboto Light"/>
                      <a:cs typeface="Roboto Light"/>
                    </a:rPr>
                    <a:t>executive of Twitter.</a:t>
                  </a:r>
                  <a:endParaRPr lang="en-US" sz="1000" dirty="0" smtClean="0">
                    <a:solidFill>
                      <a:schemeClr val="tx2"/>
                    </a:solidFill>
                    <a:latin typeface="Roboto Light"/>
                    <a:cs typeface="Roboto Light"/>
                  </a:endParaRP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Allows unlimited use of gadgets as long as their two teenagers are in the living room.</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810463"/>
            <a:chOff x="4697373" y="965119"/>
            <a:chExt cx="1981796" cy="2810463"/>
          </a:xfrm>
        </p:grpSpPr>
        <p:grpSp>
          <p:nvGrpSpPr>
            <p:cNvPr id="81" name="Group 80"/>
            <p:cNvGrpSpPr/>
            <p:nvPr/>
          </p:nvGrpSpPr>
          <p:grpSpPr>
            <a:xfrm>
              <a:off x="4787484" y="965119"/>
              <a:ext cx="1891685" cy="2810463"/>
              <a:chOff x="466931" y="1085967"/>
              <a:chExt cx="1891685" cy="2810463"/>
            </a:xfrm>
          </p:grpSpPr>
          <p:sp>
            <p:nvSpPr>
              <p:cNvPr id="87" name="TextBox 86"/>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The Microsoft founder.</a:t>
                </a:r>
                <a:endParaRPr lang="en-US" sz="1000" dirty="0">
                  <a:solidFill>
                    <a:schemeClr val="tx2"/>
                  </a:solidFill>
                  <a:latin typeface="Roboto Light"/>
                  <a:cs typeface="Roboto Light"/>
                </a:endParaRP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Limit of 45 minutes a day of total screen time and an hour a day on weekends.</a:t>
                </a:r>
                <a:endParaRPr lang="en-US" sz="1000" dirty="0">
                  <a:solidFill>
                    <a:schemeClr val="tx2"/>
                  </a:solidFill>
                  <a:latin typeface="Roboto Light"/>
                  <a:cs typeface="Roboto Light"/>
                </a:endParaRP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a:t>
                </a:r>
                <a:r>
                  <a:rPr lang="en-US" sz="1000" dirty="0" err="1">
                    <a:solidFill>
                      <a:schemeClr val="tx2"/>
                    </a:solidFill>
                    <a:latin typeface="Roboto Light"/>
                    <a:cs typeface="Roboto Light"/>
                  </a:rPr>
                  <a:t>iLike</a:t>
                </a:r>
                <a:r>
                  <a:rPr lang="en-US" sz="1000" dirty="0">
                    <a:solidFill>
                      <a:schemeClr val="tx2"/>
                    </a:solidFill>
                    <a:latin typeface="Roboto Light"/>
                    <a:cs typeface="Roboto Light"/>
                  </a:rPr>
                  <a:t> and adviser to Facebook, Dropbox and Zappos. </a:t>
                </a:r>
                <a:endParaRPr lang="en-US" sz="1000" dirty="0">
                  <a:solidFill>
                    <a:schemeClr val="tx2"/>
                  </a:solidFill>
                  <a:latin typeface="Roboto Light"/>
                  <a:cs typeface="Roboto Light"/>
                </a:endParaRP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Distinction between consuming and creating on screens.</a:t>
                </a:r>
                <a:endParaRPr lang="en-US" sz="1000" dirty="0">
                  <a:solidFill>
                    <a:schemeClr val="tx2"/>
                  </a:solidFill>
                  <a:latin typeface="Roboto Light"/>
                  <a:cs typeface="Roboto Light"/>
                </a:endParaRP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62" name="Group 61"/>
          <p:cNvGrpSpPr/>
          <p:nvPr/>
        </p:nvGrpSpPr>
        <p:grpSpPr>
          <a:xfrm>
            <a:off x="-28568" y="-48091"/>
            <a:ext cx="937384" cy="1005009"/>
            <a:chOff x="3723230" y="261786"/>
            <a:chExt cx="937384" cy="1005009"/>
          </a:xfrm>
        </p:grpSpPr>
        <p:sp>
          <p:nvSpPr>
            <p:cNvPr id="63" name="Oval 62"/>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Shape 8841"/>
            <p:cNvSpPr/>
            <p:nvPr/>
          </p:nvSpPr>
          <p:spPr>
            <a:xfrm>
              <a:off x="3723230" y="261786"/>
              <a:ext cx="914400"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smtClean="0"/>
              <a:t>Why such concern?</a:t>
            </a:r>
          </a:p>
          <a:p>
            <a:r>
              <a:rPr lang="en-US" dirty="0" smtClean="0"/>
              <a:t>Other than :</a:t>
            </a:r>
          </a:p>
          <a:p>
            <a:pPr marL="857153" lvl="3"/>
            <a:r>
              <a:rPr lang="en-US" sz="1100" dirty="0">
                <a:solidFill>
                  <a:schemeClr val="tx2">
                    <a:lumMod val="75000"/>
                  </a:schemeClr>
                </a:solidFill>
              </a:rPr>
              <a:t>Obesity - more exposure to marketing</a:t>
            </a:r>
          </a:p>
          <a:p>
            <a:pPr marL="857153" lvl="3"/>
            <a:r>
              <a:rPr lang="en-US" sz="1100" dirty="0">
                <a:solidFill>
                  <a:schemeClr val="tx2">
                    <a:lumMod val="75000"/>
                  </a:schemeClr>
                </a:solidFill>
              </a:rPr>
              <a:t>Behavioral Problems</a:t>
            </a:r>
          </a:p>
          <a:p>
            <a:pPr marL="857153" lvl="3"/>
            <a:r>
              <a:rPr lang="en-US" sz="1100" dirty="0">
                <a:solidFill>
                  <a:schemeClr val="tx2">
                    <a:lumMod val="75000"/>
                  </a:schemeClr>
                </a:solidFill>
              </a:rPr>
              <a:t>Violence</a:t>
            </a:r>
          </a:p>
          <a:p>
            <a:pPr marL="857153" lvl="3"/>
            <a:r>
              <a:rPr lang="en-US" sz="1100" dirty="0">
                <a:solidFill>
                  <a:schemeClr val="tx2">
                    <a:lumMod val="75000"/>
                  </a:schemeClr>
                </a:solidFill>
              </a:rPr>
              <a:t>Irregular Sleep</a:t>
            </a:r>
          </a:p>
          <a:p>
            <a:pPr marL="857153" lvl="3"/>
            <a:r>
              <a:rPr lang="en-US" sz="1100" dirty="0">
                <a:solidFill>
                  <a:schemeClr val="tx2">
                    <a:lumMod val="75000"/>
                  </a:schemeClr>
                </a:solidFill>
              </a:rPr>
              <a:t>Poor Academics</a:t>
            </a:r>
          </a:p>
          <a:p>
            <a:pPr marL="857153" lvl="3"/>
            <a:r>
              <a:rPr lang="en-US" sz="1100" dirty="0">
                <a:solidFill>
                  <a:schemeClr val="tx2">
                    <a:lumMod val="75000"/>
                  </a:schemeClr>
                </a:solidFill>
              </a:rPr>
              <a:t>Less Time for Play- active or creative</a:t>
            </a:r>
            <a:endParaRPr lang="en-US" sz="1100" dirty="0" smtClean="0">
              <a:solidFill>
                <a:schemeClr val="tx2">
                  <a:lumMod val="75000"/>
                </a:schemeClr>
              </a:solidFill>
            </a:endParaRPr>
          </a:p>
          <a:p>
            <a:pPr marL="400005" lvl="2"/>
            <a:r>
              <a:rPr lang="en-US" sz="1100" dirty="0">
                <a:solidFill>
                  <a:schemeClr val="tx2">
                    <a:lumMod val="75000"/>
                  </a:schemeClr>
                </a:solidFill>
              </a:rPr>
              <a:t>Limit exposure to harmful content, porn</a:t>
            </a:r>
          </a:p>
          <a:p>
            <a:pPr marL="400005" lvl="2"/>
            <a:r>
              <a:rPr lang="en-US" sz="1100" dirty="0">
                <a:solidFill>
                  <a:schemeClr val="tx2">
                    <a:lumMod val="75000"/>
                  </a:schemeClr>
                </a:solidFill>
              </a:rPr>
              <a:t>        - Bullying from other kids</a:t>
            </a:r>
          </a:p>
          <a:p>
            <a:pPr marL="400005" lvl="2"/>
            <a:r>
              <a:rPr lang="en-US" sz="1100" dirty="0">
                <a:solidFill>
                  <a:schemeClr val="tx2">
                    <a:lumMod val="75000"/>
                  </a:schemeClr>
                </a:solidFill>
              </a:rPr>
              <a:t>        - Addiction to </a:t>
            </a:r>
            <a:r>
              <a:rPr lang="en-US" sz="1100" dirty="0" smtClean="0">
                <a:solidFill>
                  <a:schemeClr val="tx2">
                    <a:lumMod val="75000"/>
                  </a:schemeClr>
                </a:solidFill>
              </a:rPr>
              <a:t>devices</a:t>
            </a:r>
          </a:p>
          <a:p>
            <a:pPr marL="400005" lvl="2"/>
            <a:r>
              <a:rPr lang="en-US" sz="1100" dirty="0">
                <a:solidFill>
                  <a:schemeClr val="tx2">
                    <a:lumMod val="75000"/>
                  </a:schemeClr>
                </a:solidFill>
              </a:rPr>
              <a:t>Reduction in fine motor skills because of too much time with touch devices</a:t>
            </a:r>
            <a:endParaRPr lang="en-US" sz="1100" dirty="0" smtClean="0">
              <a:solidFill>
                <a:schemeClr val="tx2">
                  <a:lumMod val="75000"/>
                </a:schemeClr>
              </a:solidFill>
            </a:endParaRPr>
          </a:p>
          <a:p>
            <a:pPr marL="400005" lvl="2"/>
            <a:r>
              <a:rPr lang="en-US" sz="1100" dirty="0">
                <a:solidFill>
                  <a:schemeClr val="tx2">
                    <a:lumMod val="75000"/>
                  </a:schemeClr>
                </a:solidFill>
              </a:rPr>
              <a:t>- If you don't let kids have some access they may binge when they get older</a:t>
            </a:r>
          </a:p>
          <a:p>
            <a:endParaRPr lang="en-US" dirty="0"/>
          </a:p>
        </p:txBody>
      </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Time</a:t>
            </a:r>
            <a:endParaRPr lang="en-US" dirty="0"/>
          </a:p>
        </p:txBody>
      </p:sp>
      <p:sp>
        <p:nvSpPr>
          <p:cNvPr id="3" name="Content Placeholder 2"/>
          <p:cNvSpPr>
            <a:spLocks noGrp="1"/>
          </p:cNvSpPr>
          <p:nvPr>
            <p:ph idx="1"/>
          </p:nvPr>
        </p:nvSpPr>
        <p:spPr>
          <a:xfrm>
            <a:off x="457200" y="1200152"/>
            <a:ext cx="3889948" cy="2962627"/>
          </a:xfrm>
        </p:spPr>
        <p:txBody>
          <a:bodyPr/>
          <a:lstStyle/>
          <a:p>
            <a:r>
              <a:rPr lang="en-US" dirty="0" smtClean="0"/>
              <a:t>American Academy of Pediatrics recommendations for screen time and why</a:t>
            </a:r>
          </a:p>
          <a:p>
            <a:pPr lvl="1"/>
            <a:r>
              <a:rPr lang="en-US" dirty="0" smtClean="0"/>
              <a:t>No more than 2 hours per day</a:t>
            </a:r>
          </a:p>
          <a:p>
            <a:pPr lvl="1"/>
            <a:endParaRPr lang="en-US" dirty="0" smtClean="0"/>
          </a:p>
          <a:p>
            <a:r>
              <a:rPr lang="en-US" dirty="0" smtClean="0"/>
              <a:t>Effects of too much screen time</a:t>
            </a:r>
          </a:p>
          <a:p>
            <a:pPr lvl="1"/>
            <a:r>
              <a:rPr lang="en-US" dirty="0" smtClean="0"/>
              <a:t>Obesity</a:t>
            </a:r>
          </a:p>
          <a:p>
            <a:pPr lvl="1"/>
            <a:r>
              <a:rPr lang="en-US" dirty="0" smtClean="0"/>
              <a:t>Irregular sleep</a:t>
            </a:r>
          </a:p>
          <a:p>
            <a:pPr lvl="1"/>
            <a:r>
              <a:rPr lang="en-US" dirty="0" smtClean="0"/>
              <a:t>Behavioral Problems</a:t>
            </a:r>
          </a:p>
          <a:p>
            <a:pPr lvl="1"/>
            <a:r>
              <a:rPr lang="en-US" dirty="0" smtClean="0"/>
              <a:t>Impaired academic performance</a:t>
            </a:r>
          </a:p>
          <a:p>
            <a:pPr lvl="1"/>
            <a:r>
              <a:rPr lang="en-US" dirty="0" smtClean="0"/>
              <a:t>Violence</a:t>
            </a:r>
          </a:p>
          <a:p>
            <a:pPr lvl="1"/>
            <a:r>
              <a:rPr lang="en-US" dirty="0" smtClean="0"/>
              <a:t>Less time for play</a:t>
            </a:r>
          </a:p>
          <a:p>
            <a:r>
              <a:rPr lang="en-US" dirty="0" smtClean="0"/>
              <a:t>Where does creativity come from?</a:t>
            </a:r>
          </a:p>
          <a:p>
            <a:endParaRPr lang="en-US" dirty="0"/>
          </a:p>
        </p:txBody>
      </p:sp>
      <p:sp>
        <p:nvSpPr>
          <p:cNvPr id="4" name="Content Placeholder 2"/>
          <p:cNvSpPr txBox="1">
            <a:spLocks/>
          </p:cNvSpPr>
          <p:nvPr/>
        </p:nvSpPr>
        <p:spPr>
          <a:xfrm>
            <a:off x="4739391" y="1200151"/>
            <a:ext cx="3889948" cy="2962627"/>
          </a:xfrm>
          <a:prstGeom prst="rect">
            <a:avLst/>
          </a:prstGeom>
        </p:spPr>
        <p:txBody>
          <a:bodyPr vert="horz" lIns="91430" tIns="45715" rIns="91430" bIns="45715" rtlCol="0">
            <a:normAutofit/>
          </a:bodyPr>
          <a:lstStyle>
            <a:lvl1pPr marL="342861" indent="-342861"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General Outline</a:t>
            </a:r>
          </a:p>
          <a:p>
            <a:pPr lvl="1"/>
            <a:r>
              <a:rPr lang="en-US" dirty="0" smtClean="0"/>
              <a:t>AAP recommendations</a:t>
            </a:r>
          </a:p>
          <a:p>
            <a:pPr lvl="2"/>
            <a:r>
              <a:rPr lang="en-US" dirty="0" smtClean="0"/>
              <a:t>Negatives</a:t>
            </a:r>
          </a:p>
          <a:p>
            <a:pPr lvl="1"/>
            <a:r>
              <a:rPr lang="en-US" dirty="0" smtClean="0"/>
              <a:t>Hey great Doctors tell us stuff, but they don’t know the real world Technology people are giving their children a leg up</a:t>
            </a:r>
          </a:p>
          <a:p>
            <a:pPr lvl="2"/>
            <a:r>
              <a:rPr lang="en-US" dirty="0" smtClean="0"/>
              <a:t>CEO stuff</a:t>
            </a:r>
          </a:p>
          <a:p>
            <a:pPr lvl="2"/>
            <a:r>
              <a:rPr lang="en-US" dirty="0" smtClean="0"/>
              <a:t>Why CEO’s limit</a:t>
            </a:r>
          </a:p>
          <a:p>
            <a:pPr lvl="3"/>
            <a:r>
              <a:rPr lang="en-US" dirty="0" smtClean="0"/>
              <a:t>AAP stuff plus more</a:t>
            </a:r>
          </a:p>
          <a:p>
            <a:pPr lvl="1"/>
            <a:r>
              <a:rPr lang="en-US" dirty="0" smtClean="0"/>
              <a:t>General Stats on screen time</a:t>
            </a:r>
          </a:p>
          <a:p>
            <a:pPr lvl="1"/>
            <a:r>
              <a:rPr lang="en-US" dirty="0" smtClean="0"/>
              <a:t>Strategies to limit screen time</a:t>
            </a:r>
          </a:p>
          <a:p>
            <a:pPr lvl="1"/>
            <a:r>
              <a:rPr lang="en-US" dirty="0"/>
              <a:t>Ali </a:t>
            </a:r>
            <a:r>
              <a:rPr lang="en-US" dirty="0" err="1" smtClean="0"/>
              <a:t>Partovi</a:t>
            </a:r>
            <a:r>
              <a:rPr lang="en-US" dirty="0" smtClean="0"/>
              <a:t> I think is one to something with his distinction between passive vs active interacts</a:t>
            </a:r>
          </a:p>
          <a:p>
            <a:pPr lvl="1"/>
            <a:r>
              <a:rPr lang="en-US" dirty="0" smtClean="0"/>
              <a:t>How to teach coding to kids</a:t>
            </a:r>
            <a:endParaRPr lang="en-US" dirty="0"/>
          </a:p>
        </p:txBody>
      </p:sp>
    </p:spTree>
    <p:extLst>
      <p:ext uri="{BB962C8B-B14F-4D97-AF65-F5344CB8AC3E}">
        <p14:creationId xmlns:p14="http://schemas.microsoft.com/office/powerpoint/2010/main" val="5581074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help reduce screen time</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Eliminate background TV.</a:t>
            </a:r>
            <a:r>
              <a:rPr lang="en-US" dirty="0"/>
              <a:t> If the TV is turned on — even if it's just in the background — it's likely to draw your child's attention. If you're not actively watching a show, turn off the TV.</a:t>
            </a:r>
          </a:p>
          <a:p>
            <a:r>
              <a:rPr lang="en-US" b="1" dirty="0"/>
              <a:t>Keep TVs and computers out of the bedroom.</a:t>
            </a:r>
            <a:r>
              <a:rPr lang="en-US" dirty="0"/>
              <a:t> Children who have TVs in their bedrooms watch more TV than children who don't have TVs in their bedrooms. Monitor your child's screen time and the websites he or she is visiting by keeping TVs and computers in a common area in your house.</a:t>
            </a:r>
          </a:p>
          <a:p>
            <a:r>
              <a:rPr lang="en-US" b="1" dirty="0"/>
              <a:t>Don't eat in front of the TV.</a:t>
            </a:r>
            <a:r>
              <a:rPr lang="en-US" dirty="0"/>
              <a:t> Allowing your child to eat or snack in front of the TV increases his or her screen time. The habit also encourages mindless munching, which can lead to weight gain.</a:t>
            </a:r>
          </a:p>
          <a:p>
            <a:r>
              <a:rPr lang="en-US" b="1" dirty="0"/>
              <a:t>Set school day rules.</a:t>
            </a:r>
            <a:r>
              <a:rPr lang="en-US" dirty="0"/>
              <a:t> Most children have limited free time during the school week. Don't let your child spend all of it in front of a screen. Also, avoid using screen time as a reward or punishment. This can make screen time seem even more important to children.</a:t>
            </a:r>
          </a:p>
          <a:p>
            <a:r>
              <a:rPr lang="en-US" b="1" dirty="0"/>
              <a:t>Talk to your child's caregivers.</a:t>
            </a:r>
            <a:r>
              <a:rPr lang="en-US" dirty="0"/>
              <a:t> Encourage other adults in your child's life to limit your child's screen time, too.</a:t>
            </a:r>
          </a:p>
          <a:p>
            <a:r>
              <a:rPr lang="en-US" b="1" dirty="0"/>
              <a:t>Suggest other activities.</a:t>
            </a:r>
            <a:r>
              <a:rPr lang="en-US" dirty="0"/>
              <a:t> Rather than relying on screen time for entertainment, help your child find other things to do, such as reading, playing a sport, helping with cooking or trying a board game.</a:t>
            </a:r>
          </a:p>
          <a:p>
            <a:r>
              <a:rPr lang="en-US" b="1" dirty="0"/>
              <a:t>Set a good example.</a:t>
            </a:r>
            <a:r>
              <a:rPr lang="en-US" dirty="0"/>
              <a:t> Be a good role model by limiting your own screen time.</a:t>
            </a:r>
          </a:p>
          <a:p>
            <a:r>
              <a:rPr lang="en-US" b="1" dirty="0"/>
              <a:t>Unplug it.</a:t>
            </a:r>
            <a:r>
              <a:rPr lang="en-US" dirty="0"/>
              <a:t> If screen time is becoming a source of tension in your family, unplug the TV, turn off the computer or put away the smart phones or video games for a while. You might designate one day a week or month as a screen-free day for the whole family. To prevent unauthorized TV viewing, put a lock on your TV's electrical plug</a:t>
            </a:r>
            <a:r>
              <a:rPr lang="en-US" dirty="0" smtClean="0"/>
              <a:t>.</a:t>
            </a:r>
          </a:p>
          <a:p>
            <a:r>
              <a:rPr lang="en-US" dirty="0"/>
              <a:t>Don't use screen time as reward or punishment, b/c makes devices seem more </a:t>
            </a:r>
            <a:r>
              <a:rPr lang="en-US" dirty="0" smtClean="0"/>
              <a:t>important</a:t>
            </a:r>
          </a:p>
          <a:p>
            <a:r>
              <a:rPr lang="en-US" dirty="0"/>
              <a:t>encourage active screen time, jumping jacks on commercials </a:t>
            </a:r>
            <a:endParaRPr lang="en-US" dirty="0" smtClean="0"/>
          </a:p>
          <a:p>
            <a:r>
              <a:rPr lang="en-US" dirty="0"/>
              <a:t> - No gadgets during the week and only 30 min to 2 hours on </a:t>
            </a:r>
            <a:r>
              <a:rPr lang="en-US" dirty="0" smtClean="0"/>
              <a:t>weekend</a:t>
            </a:r>
          </a:p>
          <a:p>
            <a:r>
              <a:rPr lang="en-US" dirty="0"/>
              <a:t>Differentiate passive consumption from creation time, which is similar to playing piano or </a:t>
            </a:r>
            <a:r>
              <a:rPr lang="en-US" dirty="0" smtClean="0"/>
              <a:t>writing</a:t>
            </a:r>
          </a:p>
          <a:p>
            <a:r>
              <a:rPr lang="en-US" dirty="0"/>
              <a:t>Provide other habits, family exercise, reading physical books</a:t>
            </a:r>
            <a:endParaRPr lang="en-US" dirty="0"/>
          </a:p>
          <a:p>
            <a:endParaRPr lang="en-US" dirty="0"/>
          </a:p>
        </p:txBody>
      </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industry leaders let their kids interact with tech</a:t>
            </a:r>
            <a:endParaRPr lang="en-US" dirty="0"/>
          </a:p>
        </p:txBody>
      </p:sp>
      <p:sp>
        <p:nvSpPr>
          <p:cNvPr id="3" name="Content Placeholder 2"/>
          <p:cNvSpPr>
            <a:spLocks noGrp="1"/>
          </p:cNvSpPr>
          <p:nvPr>
            <p:ph idx="1"/>
          </p:nvPr>
        </p:nvSpPr>
        <p:spPr/>
        <p:txBody>
          <a:bodyPr/>
          <a:lstStyle/>
          <a:p>
            <a:r>
              <a:rPr lang="en-US" dirty="0" smtClean="0"/>
              <a:t>Talk about leaders and how much </a:t>
            </a:r>
            <a:r>
              <a:rPr lang="en-US" dirty="0" err="1" smtClean="0"/>
              <a:t>acess</a:t>
            </a:r>
            <a:r>
              <a:rPr lang="en-US" dirty="0" smtClean="0"/>
              <a:t> they provide</a:t>
            </a:r>
          </a:p>
          <a:p>
            <a:r>
              <a:rPr lang="en-US" dirty="0" smtClean="0"/>
              <a:t>Talk about Why</a:t>
            </a:r>
          </a:p>
          <a:p>
            <a:r>
              <a:rPr lang="en-US" dirty="0" smtClean="0"/>
              <a:t>Mention the preschool teachers comments on lack of dexterity of children b/c they do so much computer play</a:t>
            </a:r>
          </a:p>
          <a:p>
            <a:r>
              <a:rPr lang="en-US" dirty="0" smtClean="0"/>
              <a:t>Our kids will still have to interact with a physical world</a:t>
            </a:r>
          </a:p>
          <a:p>
            <a:r>
              <a:rPr lang="en-US" dirty="0" smtClean="0"/>
              <a:t>They may not need to drive their own cars, but they will need to interact with other humans</a:t>
            </a:r>
          </a:p>
          <a:p>
            <a:pPr lvl="1"/>
            <a:r>
              <a:rPr lang="en-US" dirty="0" smtClean="0"/>
              <a:t>Software teams are a lot about team dynamics and social skills, how can we ensure our kids are social</a:t>
            </a:r>
          </a:p>
          <a:p>
            <a:pPr lvl="1"/>
            <a:r>
              <a:rPr lang="en-US" dirty="0" smtClean="0"/>
              <a:t>? Are there social skills apps for kids?</a:t>
            </a:r>
          </a:p>
          <a:p>
            <a:r>
              <a:rPr lang="en-US" dirty="0" smtClean="0"/>
              <a:t>More media less sleep </a:t>
            </a:r>
            <a:endParaRPr lang="en-US" dirty="0"/>
          </a:p>
        </p:txBody>
      </p:sp>
    </p:spTree>
    <p:extLst>
      <p:ext uri="{BB962C8B-B14F-4D97-AF65-F5344CB8AC3E}">
        <p14:creationId xmlns:p14="http://schemas.microsoft.com/office/powerpoint/2010/main" val="1807557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7405" y="1266568"/>
            <a:ext cx="6109878" cy="2585323"/>
          </a:xfrm>
          <a:prstGeom prst="rect">
            <a:avLst/>
          </a:prstGeom>
          <a:noFill/>
        </p:spPr>
        <p:txBody>
          <a:bodyPr wrap="none" rtlCol="0">
            <a:spAutoFit/>
          </a:bodyPr>
          <a:lstStyle/>
          <a:p>
            <a:r>
              <a:rPr lang="en-US" dirty="0" smtClean="0"/>
              <a:t>Parent’s are responsible for children’s online identities.</a:t>
            </a:r>
          </a:p>
          <a:p>
            <a:endParaRPr lang="en-US" dirty="0"/>
          </a:p>
          <a:p>
            <a:r>
              <a:rPr lang="en-US" dirty="0" smtClean="0"/>
              <a:t>How much is too much-screen time?</a:t>
            </a:r>
          </a:p>
          <a:p>
            <a:r>
              <a:rPr lang="en-US" dirty="0" smtClean="0"/>
              <a:t>Interactive Learning</a:t>
            </a:r>
          </a:p>
          <a:p>
            <a:r>
              <a:rPr lang="en-US" dirty="0" smtClean="0"/>
              <a:t>Introductory Programming apps – </a:t>
            </a:r>
            <a:r>
              <a:rPr lang="en-US" dirty="0" err="1" smtClean="0"/>
              <a:t>Koadable</a:t>
            </a:r>
            <a:r>
              <a:rPr lang="en-US" dirty="0" smtClean="0"/>
              <a:t> and Scratch</a:t>
            </a:r>
          </a:p>
          <a:p>
            <a:r>
              <a:rPr lang="en-US" dirty="0" smtClean="0"/>
              <a:t>Books that read</a:t>
            </a:r>
          </a:p>
          <a:p>
            <a:r>
              <a:rPr lang="en-US" dirty="0" smtClean="0"/>
              <a:t>Talk about how our kids use technology</a:t>
            </a:r>
          </a:p>
          <a:p>
            <a:r>
              <a:rPr lang="en-US" dirty="0" smtClean="0"/>
              <a:t>Common sense media (website –rates apps and movies by age)</a:t>
            </a:r>
          </a:p>
          <a:p>
            <a:endParaRPr lang="en-US" dirty="0"/>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Bio</a:t>
            </a:r>
            <a:endParaRPr lang="en-US" b="0" dirty="0"/>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Husband married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a:t>
            </a:r>
            <a:r>
              <a:rPr lang="en-US" sz="1200" i="1" dirty="0" err="1" smtClean="0">
                <a:solidFill>
                  <a:schemeClr val="tx2">
                    <a:lumMod val="50000"/>
                  </a:schemeClr>
                </a:solidFill>
                <a:latin typeface="Roboto Light"/>
                <a:cs typeface="Roboto Light"/>
              </a:rPr>
              <a:t>.Net</a:t>
            </a:r>
            <a:r>
              <a:rPr lang="en-US" sz="1200" i="1" dirty="0" smtClean="0">
                <a:solidFill>
                  <a:schemeClr val="tx2">
                    <a:lumMod val="50000"/>
                  </a:schemeClr>
                </a:solidFill>
                <a:latin typeface="Roboto Light"/>
                <a:cs typeface="Roboto Light"/>
              </a:rPr>
              <a: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 coding</a:t>
            </a:r>
            <a:endParaRPr lang="en-US" dirty="0"/>
          </a:p>
        </p:txBody>
      </p:sp>
      <p:sp>
        <p:nvSpPr>
          <p:cNvPr id="3" name="Content Placeholder 2"/>
          <p:cNvSpPr>
            <a:spLocks noGrp="1"/>
          </p:cNvSpPr>
          <p:nvPr>
            <p:ph idx="1"/>
          </p:nvPr>
        </p:nvSpPr>
        <p:spPr/>
        <p:txBody>
          <a:bodyPr/>
          <a:lstStyle/>
          <a:p>
            <a:r>
              <a:rPr lang="en-US" dirty="0"/>
              <a:t>+ There are some good apps to help teach coding</a:t>
            </a:r>
          </a:p>
          <a:p>
            <a:r>
              <a:rPr lang="en-US" dirty="0"/>
              <a:t>    * </a:t>
            </a:r>
            <a:r>
              <a:rPr lang="en-US" dirty="0" err="1"/>
              <a:t>Koadable</a:t>
            </a:r>
            <a:r>
              <a:rPr lang="en-US" dirty="0"/>
              <a:t> </a:t>
            </a:r>
          </a:p>
          <a:p>
            <a:r>
              <a:rPr lang="en-US" dirty="0"/>
              <a:t>    * Hopscotch</a:t>
            </a:r>
          </a:p>
          <a:p>
            <a:r>
              <a:rPr lang="en-US" dirty="0"/>
              <a:t>    * Scratch</a:t>
            </a:r>
          </a:p>
        </p:txBody>
      </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The Family</a:t>
            </a:r>
            <a:endParaRPr lang="en-US" b="0" dirty="0"/>
          </a:p>
        </p:txBody>
      </p:sp>
      <p:grpSp>
        <p:nvGrpSpPr>
          <p:cNvPr id="16" name="Group 15"/>
          <p:cNvGrpSpPr/>
          <p:nvPr/>
        </p:nvGrpSpPr>
        <p:grpSpPr>
          <a:xfrm>
            <a:off x="3425070" y="93150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23"/>
          <p:cNvGrpSpPr/>
          <p:nvPr/>
        </p:nvGrpSpPr>
        <p:grpSpPr>
          <a:xfrm>
            <a:off x="1132375" y="93150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4" name="Group 33"/>
          <p:cNvGrpSpPr/>
          <p:nvPr/>
        </p:nvGrpSpPr>
        <p:grpSpPr>
          <a:xfrm>
            <a:off x="5834684" y="93150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13487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40" y="111659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90" y="112514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a:solidFill>
                  <a:schemeClr val="bg1"/>
                </a:solidFill>
              </a:rPr>
              <a:t>Now You Have Done It</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0493656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401" y="1052424"/>
            <a:ext cx="1707637" cy="3800475"/>
          </a:xfrm>
          <a:prstGeom prst="rect">
            <a:avLst/>
          </a:prstGeom>
        </p:spPr>
      </p:pic>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2929195658"/>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endParaRPr lang="en-US" sz="6600" dirty="0">
              <a:solidFill>
                <a:schemeClr val="bg1"/>
              </a:solidFill>
            </a:endParaRP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endParaRPr lang="en-US" sz="4000" dirty="0"/>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5779" y="1077716"/>
            <a:ext cx="4651022" cy="3127403"/>
          </a:xfrm>
        </p:spPr>
        <p:txBody>
          <a:bodyPr>
            <a:normAutofit/>
          </a:bodyPr>
          <a:lstStyle/>
          <a:p>
            <a:r>
              <a:rPr lang="en-US" sz="1600" dirty="0">
                <a:solidFill>
                  <a:srgbClr val="FF0000"/>
                </a:solidFill>
              </a:rPr>
              <a:t>TODO: List of good books</a:t>
            </a:r>
            <a:endParaRPr lang="en-US" sz="1600" dirty="0">
              <a:solidFill>
                <a:srgbClr val="FF0000"/>
              </a:solidFill>
            </a:endParaRPr>
          </a:p>
        </p:txBody>
      </p:sp>
      <p:sp>
        <p:nvSpPr>
          <p:cNvPr id="3" name="Title 2"/>
          <p:cNvSpPr>
            <a:spLocks noGrp="1"/>
          </p:cNvSpPr>
          <p:nvPr>
            <p:ph type="title"/>
          </p:nvPr>
        </p:nvSpPr>
        <p:spPr>
          <a:xfrm>
            <a:off x="1701608" y="423332"/>
            <a:ext cx="6985194" cy="422542"/>
          </a:xfrm>
        </p:spPr>
        <p:txBody>
          <a:bodyPr>
            <a:normAutofit/>
          </a:bodyPr>
          <a:lstStyle/>
          <a:p>
            <a:r>
              <a:rPr lang="en-US" dirty="0" smtClean="0"/>
              <a:t>Pregnancy -Tech</a:t>
            </a:r>
            <a:endParaRPr lang="en-US" dirty="0"/>
          </a:p>
        </p:txBody>
      </p:sp>
      <p:sp>
        <p:nvSpPr>
          <p:cNvPr id="4" name="Text Placeholder 3"/>
          <p:cNvSpPr>
            <a:spLocks noGrp="1"/>
          </p:cNvSpPr>
          <p:nvPr>
            <p:ph type="body" sz="quarter" idx="13"/>
          </p:nvPr>
        </p:nvSpPr>
        <p:spPr>
          <a:xfrm>
            <a:off x="569421" y="1592531"/>
            <a:ext cx="3458948" cy="2605530"/>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a:t>
            </a:r>
            <a:r>
              <a:rPr lang="en-US" dirty="0" smtClean="0"/>
              <a:t>phone</a:t>
            </a:r>
          </a:p>
          <a:p>
            <a:r>
              <a:rPr lang="en-US" dirty="0" smtClean="0"/>
              <a:t>Start a pool on when the baby will be born</a:t>
            </a:r>
          </a:p>
          <a:p>
            <a:pPr lvl="1"/>
            <a:r>
              <a:rPr lang="en-US" dirty="0" smtClean="0">
                <a:hlinkClick r:id="rId4"/>
              </a:rPr>
              <a:t>babybookie.com</a:t>
            </a:r>
            <a:endParaRPr lang="en-US" dirty="0"/>
          </a:p>
        </p:txBody>
      </p:sp>
      <p:grpSp>
        <p:nvGrpSpPr>
          <p:cNvPr id="5" name="Group 4"/>
          <p:cNvGrpSpPr/>
          <p:nvPr/>
        </p:nvGrpSpPr>
        <p:grpSpPr>
          <a:xfrm>
            <a:off x="9525" y="-652783"/>
            <a:ext cx="1425753" cy="2650972"/>
            <a:chOff x="3975208" y="-96074"/>
            <a:chExt cx="1425753" cy="2650972"/>
          </a:xfrm>
        </p:grpSpPr>
        <p:sp>
          <p:nvSpPr>
            <p:cNvPr id="7" name="Oval 6"/>
            <p:cNvSpPr/>
            <p:nvPr/>
          </p:nvSpPr>
          <p:spPr>
            <a:xfrm>
              <a:off x="3987276" y="562384"/>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975208" y="-96074"/>
              <a:ext cx="1415328" cy="265097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chor="ctr">
        <a:norm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www.w3.org/XML/1998/namespace"/>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12248</TotalTime>
  <Words>13337</Words>
  <Application>Microsoft Office PowerPoint</Application>
  <PresentationFormat>On-screen Show (16:9)</PresentationFormat>
  <Paragraphs>1953</Paragraphs>
  <Slides>136</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136</vt:i4>
      </vt:variant>
    </vt:vector>
  </HeadingPairs>
  <TitlesOfParts>
    <vt:vector size="148"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Outline</vt:lpstr>
      <vt:lpstr>Bio</vt:lpstr>
      <vt:lpstr>Bio</vt:lpstr>
      <vt:lpstr>The Family</vt:lpstr>
      <vt:lpstr>Now You Have Done It</vt:lpstr>
      <vt:lpstr>Pregnancy</vt:lpstr>
      <vt:lpstr>Debugging in Production</vt:lpstr>
      <vt:lpstr>Pregnancy -Tech</vt:lpstr>
      <vt:lpstr>The Delivery</vt:lpstr>
      <vt:lpstr>The Delivery -Tech</vt:lpstr>
      <vt:lpstr>The Result</vt:lpstr>
      <vt:lpstr>Early Years</vt:lpstr>
      <vt:lpstr>Early Years - Tech</vt:lpstr>
      <vt:lpstr>Geek Out</vt:lpstr>
      <vt:lpstr>Parenting Geek Out</vt:lpstr>
      <vt:lpstr>Career</vt:lpstr>
      <vt:lpstr>Planning</vt:lpstr>
      <vt:lpstr>Plan for the arrival</vt:lpstr>
      <vt:lpstr>Get Organized</vt:lpstr>
      <vt:lpstr>Organizational Ideas and Tools</vt:lpstr>
      <vt:lpstr>Workflow of a day using apps</vt:lpstr>
      <vt:lpstr>Staying Current</vt:lpstr>
      <vt:lpstr>Staying Current</vt:lpstr>
      <vt:lpstr>Staging Content</vt:lpstr>
      <vt:lpstr>Consuming Staged Content </vt:lpstr>
      <vt:lpstr>Kids &amp; Technology</vt:lpstr>
      <vt:lpstr>Screen Time</vt:lpstr>
      <vt:lpstr>Screen Time</vt:lpstr>
      <vt:lpstr>Doctor’s Don’t Know Nothing</vt:lpstr>
      <vt:lpstr>From the Corner Office</vt:lpstr>
      <vt:lpstr>From the Corner Office</vt:lpstr>
      <vt:lpstr>From the Corner Office</vt:lpstr>
      <vt:lpstr>?</vt:lpstr>
      <vt:lpstr>Screen Time</vt:lpstr>
      <vt:lpstr>How to help reduce screen time</vt:lpstr>
      <vt:lpstr>How do industry leaders let their kids interact with tech</vt:lpstr>
      <vt:lpstr>PowerPoint Presentation</vt:lpstr>
      <vt:lpstr>Teaching Our Kids</vt:lpstr>
      <vt:lpstr>What Technology do we let our kids use?</vt:lpstr>
      <vt:lpstr>Teach coding</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621</cp:revision>
  <dcterms:created xsi:type="dcterms:W3CDTF">2010-04-12T23:12:02Z</dcterms:created>
  <dcterms:modified xsi:type="dcterms:W3CDTF">2015-04-20T20:27:52Z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